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8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6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353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05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7275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2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7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1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3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1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8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8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4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2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8302B-49A4-45A9-AF4E-B9DEDF92CF1B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63A1F8-D344-4221-A0ED-F9B89FBA5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etstvogid.ru/fgos-do-sotsialno-kommunikativnoe-ra/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etstvogid.ru/?p=379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tstvogid.ru/?p=276" TargetMode="External"/><Relationship Id="rId2" Type="http://schemas.openxmlformats.org/officeDocument/2006/relationships/hyperlink" Target="http://detstvogid.ru/?p=386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etstvogid.ru/?p=422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etstvogid.ru/fgos-do-fizicheskoe-razvitie/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6" y="459377"/>
            <a:ext cx="10642463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воспитания и обучения. Показатели развития детей </a:t>
            </a:r>
            <a:br>
              <a:rPr lang="ru-RU" b="1" dirty="0" smtClean="0"/>
            </a:br>
            <a:r>
              <a:rPr lang="ru-RU" b="1" dirty="0" smtClean="0"/>
              <a:t>5 – 6 лет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/>
              <a:t>                                                           Старшая группа с </a:t>
            </a:r>
            <a:r>
              <a:rPr lang="ru-RU" b="1" dirty="0"/>
              <a:t>Т</a:t>
            </a:r>
            <a:r>
              <a:rPr lang="ru-RU" b="1" dirty="0" smtClean="0"/>
              <a:t>НР № 6 «КЕДРОВИЧОК»</a:t>
            </a:r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                                 Подготовила   воспитатель: Трунева Татьяна Юрьевна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25791" y="6233375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Иркутск 2017 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928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932170"/>
              </p:ext>
            </p:extLst>
          </p:nvPr>
        </p:nvGraphicFramePr>
        <p:xfrm>
          <a:off x="6619126" y="281470"/>
          <a:ext cx="4662766" cy="628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Документ" r:id="rId3" imgW="6587996" imgH="9305022" progId="Word.Document.12">
                  <p:embed/>
                </p:oleObj>
              </mc:Choice>
              <mc:Fallback>
                <p:oleObj name="Документ" r:id="rId3" imgW="6587996" imgH="93050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9126" y="281470"/>
                        <a:ext cx="4662766" cy="6286264"/>
                      </a:xfrm>
                      <a:prstGeom prst="rect">
                        <a:avLst/>
                      </a:prstGeom>
                      <a:ln w="3492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04553" y="1532998"/>
            <a:ext cx="54200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Занятия проводят согласно сетке: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Воспитатели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Учитель – логопед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Музыкальный руководитель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Инструктор по физическому воспитанию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4754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9" y="145139"/>
            <a:ext cx="984998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ЧТО ДОЛЖЕН ЗНАТЬ И УМЕТЬ ДОШКОЛЬНИК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5-6 </a:t>
            </a:r>
            <a:r>
              <a:rPr lang="ru-RU" b="1" dirty="0"/>
              <a:t>ЛЕТ К КОНЦУ </a:t>
            </a:r>
            <a:r>
              <a:rPr lang="ru-RU" b="1" dirty="0" smtClean="0"/>
              <a:t>УЧЕБНОГО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smtClean="0"/>
              <a:t>Социальный мир/ природы</a:t>
            </a:r>
          </a:p>
          <a:p>
            <a:pPr marL="0" indent="0">
              <a:buNone/>
            </a:pPr>
            <a:r>
              <a:rPr lang="ru-RU" b="1" dirty="0"/>
              <a:t>Ознакомление с окружающим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b="1" dirty="0"/>
              <a:t>уточнять представления детей о предметах, их существенных признаках. </a:t>
            </a:r>
          </a:p>
          <a:p>
            <a:pPr marL="0" indent="0">
              <a:buNone/>
            </a:pPr>
            <a:r>
              <a:rPr lang="ru-RU" b="1" dirty="0"/>
              <a:t>• Уметь свободно ориентироваться в помещении и на участке детского сада.</a:t>
            </a:r>
          </a:p>
          <a:p>
            <a:pPr marL="0" indent="0">
              <a:buNone/>
            </a:pPr>
            <a:r>
              <a:rPr lang="ru-RU" b="1" dirty="0"/>
              <a:t>• Учить соблюдать правила дорожного движения (переходить улицу в указанных местах, в соответствии со световым сигналом). </a:t>
            </a:r>
          </a:p>
          <a:p>
            <a:pPr marL="0" indent="0">
              <a:buNone/>
            </a:pPr>
            <a:r>
              <a:rPr lang="ru-RU" b="1" dirty="0"/>
              <a:t>• Знать название города, страны </a:t>
            </a:r>
          </a:p>
          <a:p>
            <a:pPr marL="0" indent="0">
              <a:buNone/>
            </a:pPr>
            <a:r>
              <a:rPr lang="ru-RU" b="1" dirty="0"/>
              <a:t>• Знать фамилию, имя, и отчество родителей, полный домашний адрес 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2557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5383" y="90135"/>
            <a:ext cx="816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Экологическое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воспитание 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431178" y="250310"/>
            <a:ext cx="478972" cy="325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5383" y="1254035"/>
            <a:ext cx="58913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 растениях 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узнавать и называть 6-7 растений и их части 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уметь описывать растения, отмечая расположение листьев, форму, цвет, особенности поверхности 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выбирать и выполнять способы ухода за растениями (полив, опрыскивание, рыхление почвы). Выполнять уход за растениями в соответствии с его биологическими потребностями 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определять способы приспособления растения к сезонным изменениям (появляются почки, листья, цветут, появляются и созреваю плоды) </a:t>
            </a:r>
          </a:p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знать и называть признаки живого (растет, движется, питается, размножается) </a:t>
            </a:r>
          </a:p>
        </p:txBody>
      </p:sp>
    </p:spTree>
    <p:extLst>
      <p:ext uri="{BB962C8B-B14F-4D97-AF65-F5344CB8AC3E}">
        <p14:creationId xmlns:p14="http://schemas.microsoft.com/office/powerpoint/2010/main" val="294097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633" y="336727"/>
            <a:ext cx="8911687" cy="557639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животных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уточнить представления о многообразии животного мира и характерных признаках классов (перья, пух, шерсть, мех и т.д.)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знать основные жизненные функции: питание, дыхание, движение,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размножение, рост, развитие и т.д.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уметь устанавливать связи между средой обитания и строением тела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конкретизировать представления о проявлении чувств: голод, боль,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радость, привязанность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продолжать знакомить с дикими и домашними животными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называть 4-5 зимующих птиц, перелётных птиц, различать их по внешнему виду.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рассказывать, чем питаются, почему остаются зимовать. </a:t>
            </a:r>
          </a:p>
        </p:txBody>
      </p:sp>
    </p:spTree>
    <p:extLst>
      <p:ext uri="{BB962C8B-B14F-4D97-AF65-F5344CB8AC3E}">
        <p14:creationId xmlns:p14="http://schemas.microsoft.com/office/powerpoint/2010/main" val="148760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9050" y="615400"/>
            <a:ext cx="8911687" cy="252839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 живой и неживой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природе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	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Знать, что относится к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живой и неживой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природе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формировать элементарные представления о переходе вещества из твёрдого состояния в жидкое и из жидкого в твёрдое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вода превращается в лёд, лёд – в воду)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5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010" y="632819"/>
            <a:ext cx="8911687" cy="128089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Развитие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речи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Правильно произносить все звуки не торопясь, выразительно.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Использовать в речи существительные, обозначающие профессии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Употреблять в речи простые и сложные предложения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Пользоваться прямой и косвенной речью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Поддерживать непринужденную беседу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Составлять (по образцу, плану) небольшой рассказ о предмете, картине, по теме, предложенный взрослым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605349" y="827315"/>
            <a:ext cx="505098" cy="269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Художественная литература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Отвечать на вопросы по содержанию </a:t>
            </a:r>
            <a: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прочитанного</a:t>
            </a:r>
            <a:b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Выразительно читать стихи наизусть</a:t>
            </a: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2421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651" y="162397"/>
            <a:ext cx="8911687" cy="643563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Математика</a:t>
            </a:r>
            <a:b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считать в пределах 10 (количественный счет), отвечать на вопрос «сколько всего» 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знать последовательность дней недели, связывать с порядковым счетом 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уметь называть числа в пределах 10 в прямом и обратном порядке (от 5 до 9, от 8 до 4 и т.п.);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уметь называть число в пределах 10, предшествующее названному и следующее за ним;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понимать смысл знаков «+», «–», «=», «&gt;», «&lt;» и уметь сравнивать числа от 0 до 10 (2&lt;6, 9=9, 8&gt;3);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уметь обозначить количество предметов с помощью цифр;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уметь сравнить количество предметов в двух группах;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решать и составлять простые задачи на сложение и вычитание в пределах 10;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знать названия геометрических фигур (круг, квадрат, треугольник, прямоугольник, овал, ромб);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 уметь сравнивать предметы по размеру, форме, цвету и группировать их по этому признаку;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•    ориентироваться в понятиях «лево-право-вверху-внизу», «перед»,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«между», «за» на листе бумаге в клетку и в пространстве.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955177" y="391886"/>
            <a:ext cx="487680" cy="296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73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58" y="606693"/>
            <a:ext cx="8911687" cy="55328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Изобразительная деятельность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Рисование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ориентироваться на листе бумаги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Использовать различные цвета и оттенки для создания выразительных образов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Рисовать по представлению и с натуры овощи, фрукты, игрушки, передавая их форму и строение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Располагать изображения на всем листе, на одной линии и на широкой полосе создавать узоры по мотивам народного декоративно-прикладного искусства, используя точки, круги, завиток, волнистые линии, травку, цветы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960914" y="783771"/>
            <a:ext cx="383177" cy="296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05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06110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Лепка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Лепить предметы, состоящие из нескольких частей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Использовать приёмы соединения частей прижимания и </a:t>
            </a:r>
            <a:r>
              <a:rPr 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примазывания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Владеть навыком округлого раскатывания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Владеть навыком рационального деление пластилина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Использовать в работе стеку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Умение передавать в лепке движения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Владение навыков аккуратной работы с глиной и пластилином.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4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6754" y="286096"/>
            <a:ext cx="10390094" cy="232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chemeClr val="accent2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Главная </a:t>
            </a:r>
            <a:r>
              <a:rPr lang="ru-RU" sz="3600" b="1" dirty="0">
                <a:solidFill>
                  <a:schemeClr val="accent2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деятельность ребёнка </a:t>
            </a:r>
            <a:r>
              <a:rPr lang="ru-RU" sz="3600" b="1" dirty="0" smtClean="0">
                <a:solidFill>
                  <a:schemeClr val="accent2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дошкольного </a:t>
            </a:r>
            <a:r>
              <a:rPr lang="ru-RU" sz="3600" b="1" dirty="0">
                <a:solidFill>
                  <a:schemeClr val="accent2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возраста – </a:t>
            </a:r>
            <a:r>
              <a:rPr lang="ru-RU" sz="6000" b="1" i="1" u="sng" dirty="0" smtClean="0">
                <a:solidFill>
                  <a:schemeClr val="accent2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rPr>
              <a:t>игра</a:t>
            </a:r>
            <a:endParaRPr lang="ru-RU" sz="6000" b="1" i="1" u="sng" dirty="0">
              <a:solidFill>
                <a:schemeClr val="accent2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b="1" dirty="0" smtClean="0">
              <a:solidFill>
                <a:schemeClr val="accent2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56" y="2200138"/>
            <a:ext cx="3792038" cy="25982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94" y="3274423"/>
            <a:ext cx="4406538" cy="32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95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Аппликация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Правильно держать ножницы и действовать ими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Сочетать способ вырезания с обрыванием для создания выразительно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образа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Использовать приемы симметричного вырезания из бумаги, сложенной вдвое и гармошкой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Составлять узоры из растительных и геометрических форм на полосе, квадрате, круге, чередовать их по цвету, форме, величине и последовательно наклеивать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0402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487970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Конструирование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учить анализировать образец постройки: выделять основные части и различать их по величине и форме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планировать этапы создания собственной постройки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создавать постройки по рисунку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работать коллективно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конструирование из бумаги </a:t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Владение навыком сгибания бумаги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Проглаживание пальцем места сгиба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Умение использования чертежей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Знание терминов: сгиб, пунктир, штриховка </a:t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60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2961" y="2648668"/>
            <a:ext cx="8911687" cy="128089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77153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672" y="194323"/>
            <a:ext cx="967745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Программа    </a:t>
            </a:r>
            <a:r>
              <a:rPr lang="ru-RU" sz="4000" b="1" dirty="0" smtClean="0"/>
              <a:t>«От рождения до школы»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" b="6723"/>
          <a:stretch/>
        </p:blipFill>
        <p:spPr>
          <a:xfrm>
            <a:off x="8279768" y="1030309"/>
            <a:ext cx="3344092" cy="4262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492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0614" y="1575481"/>
            <a:ext cx="6774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Авторы:  Н.Е. </a:t>
            </a:r>
            <a:r>
              <a:rPr lang="ru-RU" b="1" dirty="0" err="1"/>
              <a:t>Вераксы</a:t>
            </a:r>
            <a:r>
              <a:rPr lang="ru-RU" b="1" dirty="0"/>
              <a:t>, Т.С. </a:t>
            </a:r>
            <a:r>
              <a:rPr lang="ru-RU" b="1" dirty="0" smtClean="0"/>
              <a:t>Комарова, М.А</a:t>
            </a:r>
            <a:r>
              <a:rPr lang="ru-RU" b="1" dirty="0"/>
              <a:t>. Васильева</a:t>
            </a:r>
          </a:p>
        </p:txBody>
      </p:sp>
    </p:spTree>
    <p:extLst>
      <p:ext uri="{BB962C8B-B14F-4D97-AF65-F5344CB8AC3E}">
        <p14:creationId xmlns:p14="http://schemas.microsoft.com/office/powerpoint/2010/main" val="103621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766" y="624109"/>
            <a:ext cx="9814560" cy="2293261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В </a:t>
            </a:r>
            <a:r>
              <a:rPr lang="ru-RU" sz="2700" b="1" dirty="0"/>
              <a:t>федеральном государственном образовательном стандарте дошкольного образования представлено пять направлений развития воспитанников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(</a:t>
            </a:r>
            <a:r>
              <a:rPr lang="ru-RU" sz="2700" b="1" dirty="0"/>
              <a:t>или образовательных областей).</a:t>
            </a:r>
            <a:br>
              <a:rPr lang="ru-RU" sz="2700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4400" b="1" dirty="0" smtClean="0"/>
              <a:t>5 </a:t>
            </a:r>
            <a:r>
              <a:rPr lang="ru-RU" sz="4400" b="1" dirty="0"/>
              <a:t>образовательных областей</a:t>
            </a:r>
            <a:r>
              <a:rPr lang="ru-RU" sz="4400" b="1" dirty="0" smtClean="0"/>
              <a:t>:</a:t>
            </a:r>
            <a:br>
              <a:rPr lang="ru-RU" sz="4400" b="1" dirty="0" smtClean="0"/>
            </a:b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3100" b="1" dirty="0" smtClean="0">
                <a:solidFill>
                  <a:srgbClr val="7030A0"/>
                </a:solidFill>
              </a:rPr>
              <a:t>1.Социально – коммуникативное развитие</a:t>
            </a:r>
            <a:r>
              <a:rPr lang="ru-RU" sz="3100" b="1" dirty="0">
                <a:solidFill>
                  <a:srgbClr val="7030A0"/>
                </a:solidFill>
              </a:rPr>
              <a:t/>
            </a:r>
            <a:br>
              <a:rPr lang="ru-RU" sz="3100" b="1" dirty="0">
                <a:solidFill>
                  <a:srgbClr val="7030A0"/>
                </a:solidFill>
              </a:rPr>
            </a:br>
            <a:r>
              <a:rPr lang="ru-RU" sz="3100" b="1" dirty="0">
                <a:solidFill>
                  <a:srgbClr val="7030A0"/>
                </a:solidFill>
              </a:rPr>
              <a:t>2</a:t>
            </a:r>
            <a:r>
              <a:rPr lang="ru-RU" sz="3100" b="1" dirty="0" smtClean="0">
                <a:solidFill>
                  <a:srgbClr val="7030A0"/>
                </a:solidFill>
              </a:rPr>
              <a:t>. Познавательное развитие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3.Речевое развитие</a:t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4.Художественно – эстетическое развитие</a:t>
            </a:r>
            <a:endParaRPr lang="ru-RU" sz="31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8766" y="5033554"/>
            <a:ext cx="736745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500" dirty="0" smtClean="0">
              <a:solidFill>
                <a:srgbClr val="7030A0"/>
              </a:solidFill>
              <a:ea typeface="+mj-ea"/>
              <a:cs typeface="+mj-cs"/>
            </a:endParaRPr>
          </a:p>
          <a:p>
            <a:r>
              <a:rPr lang="ru-RU" sz="2500" b="1" dirty="0" smtClean="0">
                <a:solidFill>
                  <a:srgbClr val="7030A0"/>
                </a:solidFill>
                <a:ea typeface="+mj-ea"/>
                <a:cs typeface="+mj-cs"/>
              </a:rPr>
              <a:t>5.</a:t>
            </a:r>
            <a:r>
              <a:rPr lang="ru-RU" sz="2800" b="1" dirty="0" smtClean="0">
                <a:solidFill>
                  <a:srgbClr val="7030A0"/>
                </a:solidFill>
                <a:ea typeface="+mj-ea"/>
                <a:cs typeface="+mj-cs"/>
              </a:rPr>
              <a:t>Физическое </a:t>
            </a:r>
            <a:r>
              <a:rPr lang="ru-RU" sz="2800" b="1" dirty="0">
                <a:solidFill>
                  <a:srgbClr val="7030A0"/>
                </a:solidFill>
                <a:ea typeface="+mj-ea"/>
                <a:cs typeface="+mj-cs"/>
              </a:rPr>
              <a:t>развитие</a:t>
            </a:r>
            <a:br>
              <a:rPr lang="ru-RU" sz="2800" b="1" dirty="0">
                <a:solidFill>
                  <a:srgbClr val="7030A0"/>
                </a:solidFill>
                <a:ea typeface="+mj-ea"/>
                <a:cs typeface="+mj-cs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8145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775" y="11030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1. </a:t>
            </a:r>
            <a:r>
              <a:rPr lang="ru-RU" b="1" u="sng" dirty="0">
                <a:hlinkClick r:id="rId2" tooltip="ФГОС ДО: социально-коммуникативное развитие"/>
              </a:rPr>
              <a:t>Социально-коммуникативное развитие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Задачи: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dirty="0"/>
              <a:t>—</a:t>
            </a:r>
            <a:r>
              <a:rPr lang="ru-RU" b="1" dirty="0"/>
              <a:t> </a:t>
            </a:r>
            <a:r>
              <a:rPr lang="ru-RU" sz="2200" b="1" dirty="0"/>
              <a:t>усвоение норм и ценностей, принятых в обществе, включая моральные и нравственные ценности;</a:t>
            </a:r>
            <a:br>
              <a:rPr lang="ru-RU" sz="2200" b="1" dirty="0"/>
            </a:br>
            <a:r>
              <a:rPr lang="ru-RU" sz="2200" b="1" dirty="0"/>
              <a:t>— развитие общения и взаимодействия ребенка со взрослыми и сверстниками;</a:t>
            </a:r>
            <a:br>
              <a:rPr lang="ru-RU" sz="2200" b="1" dirty="0"/>
            </a:br>
            <a:r>
              <a:rPr lang="ru-RU" sz="2200" b="1" dirty="0"/>
              <a:t>— становление самостоятельности, целенаправленности и саморегуляции собственных действий;</a:t>
            </a:r>
            <a:br>
              <a:rPr lang="ru-RU" sz="2200" b="1" dirty="0"/>
            </a:br>
            <a:r>
              <a:rPr lang="ru-RU" sz="2200" b="1" dirty="0"/>
              <a:t>— развитие социального и эмоционального интеллекта, эмоциональной отзывчивости, сопереживания;</a:t>
            </a:r>
            <a:br>
              <a:rPr lang="ru-RU" sz="2200" b="1" dirty="0"/>
            </a:br>
            <a:r>
              <a:rPr lang="ru-RU" sz="2200" b="1" dirty="0"/>
              <a:t>— формирование готовности к совместной деятельности со сверстниками;</a:t>
            </a:r>
            <a:br>
              <a:rPr lang="ru-RU" sz="2200" b="1" dirty="0"/>
            </a:br>
            <a:r>
              <a:rPr lang="ru-RU" sz="2200" b="1" dirty="0"/>
              <a:t>— формирование уважительного отношения и чувства принадлежности к своей семье и к сообществу детей и взрослых;</a:t>
            </a:r>
            <a:br>
              <a:rPr lang="ru-RU" sz="2200" b="1" dirty="0"/>
            </a:br>
            <a:r>
              <a:rPr lang="ru-RU" sz="2200" b="1" dirty="0"/>
              <a:t>— формирование позитивных установок к различным видам труда и творчества;</a:t>
            </a:r>
            <a:br>
              <a:rPr lang="ru-RU" sz="2200" b="1" dirty="0"/>
            </a:br>
            <a:r>
              <a:rPr lang="ru-RU" sz="2200" b="1" dirty="0"/>
              <a:t>— формирование основ безопасного поведения в быту, социуме, природе.</a:t>
            </a:r>
            <a:endParaRPr lang="ru-RU" sz="2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688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267" y="0"/>
            <a:ext cx="8763830" cy="1193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 </a:t>
            </a:r>
            <a:r>
              <a:rPr lang="ru-RU" b="1" u="sng" dirty="0">
                <a:hlinkClick r:id="rId2" tooltip="ФГОС ДО: познавательное развитие"/>
              </a:rPr>
              <a:t>Познавательное </a:t>
            </a:r>
            <a:r>
              <a:rPr lang="ru-RU" b="1" u="sng" dirty="0" smtClean="0">
                <a:hlinkClick r:id="rId2" tooltip="ФГОС ДО: познавательное развитие"/>
              </a:rPr>
              <a:t>развитие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Задачи: 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dirty="0" smtClean="0"/>
              <a:t>— </a:t>
            </a:r>
            <a:r>
              <a:rPr lang="ru-RU" sz="2200" b="1" dirty="0"/>
              <a:t>развитие интересов детей, любознательности и познавательной мотивации;</a:t>
            </a:r>
            <a:br>
              <a:rPr lang="ru-RU" sz="2200" b="1" dirty="0"/>
            </a:br>
            <a:r>
              <a:rPr lang="ru-RU" sz="2200" b="1" dirty="0"/>
              <a:t>— формирование познавательных действий, становление сознания;</a:t>
            </a:r>
            <a:br>
              <a:rPr lang="ru-RU" sz="2200" b="1" dirty="0"/>
            </a:br>
            <a:r>
              <a:rPr lang="ru-RU" sz="2200" b="1" dirty="0"/>
              <a:t>— развитие воображения и творческой активности;</a:t>
            </a:r>
            <a:br>
              <a:rPr lang="ru-RU" sz="2200" b="1" dirty="0"/>
            </a:br>
            <a:r>
              <a:rPr lang="ru-RU" sz="2200" b="1" dirty="0"/>
              <a:t>—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  <a:br>
              <a:rPr lang="ru-RU" sz="2200" b="1" dirty="0"/>
            </a:br>
            <a:r>
              <a:rPr lang="ru-RU" sz="2200" b="1" dirty="0"/>
              <a:t>— 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br>
              <a:rPr lang="ru-RU" sz="2200" b="1" dirty="0"/>
            </a:b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24591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364" y="8417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3. </a:t>
            </a:r>
            <a:r>
              <a:rPr lang="ru-RU" b="1" u="sng" dirty="0">
                <a:hlinkClick r:id="rId2" tooltip="ФГОС ДО: речевое развитие"/>
              </a:rPr>
              <a:t>Речевое </a:t>
            </a:r>
            <a:r>
              <a:rPr lang="ru-RU" b="1" u="sng" dirty="0" smtClean="0">
                <a:hlinkClick r:id="rId2" tooltip="ФГОС ДО: речевое развитие"/>
              </a:rPr>
              <a:t>развитие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Задачи</a:t>
            </a:r>
            <a:r>
              <a:rPr lang="ru-RU" b="1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dirty="0"/>
              <a:t>— владение речью как средством общения и культуры;</a:t>
            </a:r>
            <a:br>
              <a:rPr lang="ru-RU" sz="2200" b="1" dirty="0"/>
            </a:br>
            <a:r>
              <a:rPr lang="ru-RU" sz="2200" b="1" dirty="0"/>
              <a:t>— обогащение активного словаря; развитие связной, грамматически правильной </a:t>
            </a:r>
            <a:r>
              <a:rPr lang="ru-RU" sz="2200" b="1" u="sng" dirty="0">
                <a:hlinkClick r:id="rId3" tooltip="Развитие диалогического общения у детей дошкольного возраста"/>
              </a:rPr>
              <a:t>диалогической</a:t>
            </a:r>
            <a:r>
              <a:rPr lang="ru-RU" sz="2200" b="1" dirty="0"/>
              <a:t> и монологической речи;</a:t>
            </a:r>
            <a:br>
              <a:rPr lang="ru-RU" sz="2200" b="1" dirty="0"/>
            </a:br>
            <a:r>
              <a:rPr lang="ru-RU" sz="2200" b="1" dirty="0"/>
              <a:t>— развитие речевого творчества; развитие звуковой и интонационной культуры речи, фонематического слуха;</a:t>
            </a:r>
            <a:br>
              <a:rPr lang="ru-RU" sz="2200" b="1" dirty="0"/>
            </a:br>
            <a:r>
              <a:rPr lang="ru-RU" sz="2200" b="1" dirty="0"/>
              <a:t>— знакомство с книжной культурой, детской литературой, понимание на слух текстов различных жанров детской литературы;</a:t>
            </a:r>
            <a:br>
              <a:rPr lang="ru-RU" sz="2200" b="1" dirty="0"/>
            </a:br>
            <a:r>
              <a:rPr lang="ru-RU" sz="2200" b="1" dirty="0"/>
              <a:t>— формирование звуковой аналитико-синтетической активности как предпосылки обучения грамоте.</a:t>
            </a:r>
            <a:br>
              <a:rPr lang="ru-RU" sz="2200" b="1" dirty="0"/>
            </a:b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78857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570" y="75470"/>
            <a:ext cx="9999670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</a:t>
            </a:r>
            <a:r>
              <a:rPr lang="ru-RU" b="1" u="sng" dirty="0">
                <a:hlinkClick r:id="rId2" tooltip="ФГОС ДО: художественно-эстетическое развитие"/>
              </a:rPr>
              <a:t>Художественно-эстетическое </a:t>
            </a:r>
            <a:r>
              <a:rPr lang="ru-RU" b="1" u="sng" dirty="0" smtClean="0">
                <a:hlinkClick r:id="rId2" tooltip="ФГОС ДО: художественно-эстетическое развитие"/>
              </a:rPr>
              <a:t>развитие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Задачи</a:t>
            </a:r>
            <a:r>
              <a:rPr lang="ru-RU" b="1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dirty="0"/>
              <a:t>—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</a:t>
            </a:r>
            <a:br>
              <a:rPr lang="ru-RU" sz="2200" b="1" dirty="0"/>
            </a:br>
            <a:r>
              <a:rPr lang="ru-RU" sz="2200" b="1" dirty="0"/>
              <a:t>— формирование элементарных представлений о видах искусства;</a:t>
            </a:r>
            <a:br>
              <a:rPr lang="ru-RU" sz="2200" b="1" dirty="0"/>
            </a:br>
            <a:r>
              <a:rPr lang="ru-RU" sz="2200" b="1" dirty="0"/>
              <a:t>— восприятие музыки, художественной литературы, фольклора;</a:t>
            </a:r>
            <a:br>
              <a:rPr lang="ru-RU" sz="2200" b="1" dirty="0"/>
            </a:br>
            <a:r>
              <a:rPr lang="ru-RU" sz="2200" b="1" dirty="0"/>
              <a:t>— стимулирование сопереживания персонажам художественных произведений;</a:t>
            </a:r>
            <a:br>
              <a:rPr lang="ru-RU" sz="2200" b="1" dirty="0"/>
            </a:br>
            <a:r>
              <a:rPr lang="ru-RU" sz="2200" b="1" dirty="0"/>
              <a:t>— реализация самостоятельной творческой деятельности детей (изобразительной, конструктивно-модельной, музыкальной и др.).</a:t>
            </a:r>
            <a:br>
              <a:rPr lang="ru-RU" sz="2200" b="1" dirty="0"/>
            </a:b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95067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489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5. </a:t>
            </a:r>
            <a:r>
              <a:rPr lang="ru-RU" b="1" u="sng" dirty="0">
                <a:hlinkClick r:id="rId2" tooltip="ФГОС ДО: физическое развитие"/>
              </a:rPr>
              <a:t>Физическое </a:t>
            </a:r>
            <a:r>
              <a:rPr lang="ru-RU" b="1" u="sng" dirty="0" smtClean="0">
                <a:hlinkClick r:id="rId2" tooltip="ФГОС ДО: физическое развитие"/>
              </a:rPr>
              <a:t>развитие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Задачи</a:t>
            </a:r>
            <a:r>
              <a:rPr lang="ru-RU" b="1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dirty="0"/>
              <a:t>— приобретение опыта в двигательной деятельности детей;</a:t>
            </a:r>
            <a:br>
              <a:rPr lang="ru-RU" sz="2200" b="1" dirty="0"/>
            </a:br>
            <a:r>
              <a:rPr lang="ru-RU" sz="2200" b="1" dirty="0"/>
              <a:t>— развитие координации и гибкости,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правильному, не наносящему ущерба организму, выполнению основных движений (ходьба, бег, мягкие прыжки, повороты в обе стороны);</a:t>
            </a:r>
            <a:br>
              <a:rPr lang="ru-RU" sz="2200" b="1" dirty="0"/>
            </a:br>
            <a:r>
              <a:rPr lang="ru-RU" sz="2200" b="1" dirty="0"/>
              <a:t>— формирование начальных представлений о некоторых видах спорта;</a:t>
            </a:r>
            <a:br>
              <a:rPr lang="ru-RU" sz="2200" b="1" dirty="0"/>
            </a:br>
            <a:r>
              <a:rPr lang="ru-RU" sz="2200" b="1" dirty="0"/>
              <a:t>— овладение подвижными играми с правилами;</a:t>
            </a:r>
            <a:br>
              <a:rPr lang="ru-RU" sz="2200" b="1" dirty="0"/>
            </a:br>
            <a:r>
              <a:rPr lang="ru-RU" sz="2200" b="1" dirty="0"/>
              <a:t>— становление целенаправленности и саморегуляции в двигательной сфере;</a:t>
            </a:r>
            <a:br>
              <a:rPr lang="ru-RU" sz="2200" b="1" dirty="0"/>
            </a:br>
            <a:r>
              <a:rPr lang="ru-RU" sz="2200" b="1" dirty="0"/>
              <a:t>—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  <a:br>
              <a:rPr lang="ru-RU" sz="2200" b="1" dirty="0"/>
            </a:b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00729412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232</TotalTime>
  <Words>241</Words>
  <Application>Microsoft Office PowerPoint</Application>
  <PresentationFormat>Произвольный</PresentationFormat>
  <Paragraphs>46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Легкий дым</vt:lpstr>
      <vt:lpstr>Документ</vt:lpstr>
      <vt:lpstr>Задачи воспитания и обучения. Показатели развития детей  5 – 6 лет</vt:lpstr>
      <vt:lpstr>Презентация PowerPoint</vt:lpstr>
      <vt:lpstr>Программа    «От рождения до школы»   </vt:lpstr>
      <vt:lpstr>В федеральном государственном образовательном стандарте дошкольного образования представлено пять направлений развития воспитанников  (или образовательных областей).  5 образовательных областей:  1.Социально – коммуникативное развитие 2. Познавательное развитие 3.Речевое развитие 4.Художественно – эстетическое развитие</vt:lpstr>
      <vt:lpstr>1. Социально-коммуникативное развитие Задачи: — усвоение норм и ценностей, принятых в обществе, включая моральные и нравственные ценности; — развитие общения и взаимодействия ребенка со взрослыми и сверстниками; — становление самостоятельности, целенаправленности и саморегуляции собственных действий; — развитие социального и эмоционального интеллекта, эмоциональной отзывчивости, сопереживания; — формирование готовности к совместной деятельности со сверстниками; — формирование уважительного отношения и чувства принадлежности к своей семье и к сообществу детей и взрослых; — формирование позитивных установок к различным видам труда и творчества; — формирование основ безопасного поведения в быту, социуме, природе.</vt:lpstr>
      <vt:lpstr>2. Познавательное развитие Задачи:  — развитие интересов детей, любознательности и познавательной мотивации; — формирование познавательных действий, становление сознания; — развитие воображения и творческой активности; —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 — 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 </vt:lpstr>
      <vt:lpstr>3. Речевое развитие Задачи: — владение речью как средством общения и культуры; — обогащение активного словаря; развитие связной, грамматически правильной диалогической и монологической речи; — развитие речевого творчества; развитие звуковой и интонационной культуры речи, фонематического слуха; — знакомство с книжной культурой, детской литературой, понимание на слух текстов различных жанров детской литературы; — формирование звуковой аналитико-синтетической активности как предпосылки обучения грамоте. </vt:lpstr>
      <vt:lpstr>4. Художественно-эстетическое развитие Задачи: —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— формирование элементарных представлений о видах искусства; — восприятие музыки, художественной литературы, фольклора; — стимулирование сопереживания персонажам художественных произведений; — реализация самостоятельной творческой деятельности детей (изобразительной, конструктивно-модельной, музыкальной и др.). </vt:lpstr>
      <vt:lpstr>5. Физическое развитие Задачи: — приобретение опыта в двигательной деятельности детей; — развитие координации и гибкости,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правильному, не наносящему ущерба организму, выполнению основных движений (ходьба, бег, мягкие прыжки, повороты в обе стороны); — формирование начальных представлений о некоторых видах спорта; — овладение подвижными играми с правилами; — становление целенаправленности и саморегуляции в двигательной сфере; —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 </vt:lpstr>
      <vt:lpstr>Презентация PowerPoint</vt:lpstr>
      <vt:lpstr>ЧТО ДОЛЖЕН ЗНАТЬ И УМЕТЬ ДОШКОЛЬНИК  5-6 ЛЕТ К КОНЦУ УЧЕБНОГО ГОДА</vt:lpstr>
      <vt:lpstr>Презентация PowerPoint</vt:lpstr>
      <vt:lpstr> о животных   • уточнить представления о многообразии животного мира и характерных признаках классов (перья, пух, шерсть, мех и т.д.)  • знать основные жизненные функции: питание, дыхание, движение,  размножение, рост, развитие и т.д.  • уметь устанавливать связи между средой обитания и строением тела  • конкретизировать представления о проявлении чувств: голод, боль,  радость, привязанность  • продолжать знакомить с дикими и домашними животными  • называть 4-5 зимующих птиц, перелётных птиц, различать их по внешнему виду.  рассказывать, чем питаются, почему остаются зимовать. </vt:lpstr>
      <vt:lpstr>о живой и неживой природе   • Знать, что относится к живой и неживой природе  • формировать элементарные представления о переходе вещества из твёрдого состояния в жидкое и из жидкого в твёрдое  (вода превращается в лёд, лёд – в воду)  </vt:lpstr>
      <vt:lpstr>            Развитие речи   • Правильно произносить все звуки не торопясь, выразительно. • Использовать в речи существительные, обозначающие профессии  • Употреблять в речи простые и сложные предложения  • Пользоваться прямой и косвенной речью  • Поддерживать непринужденную беседу  • Составлять (по образцу, плану) небольшой рассказ о предмете, картине, по теме, предложенный взрослым</vt:lpstr>
      <vt:lpstr>Художественная литература   • Отвечать на вопросы по содержанию прочитанного • Выразительно читать стихи наизусть  </vt:lpstr>
      <vt:lpstr>                          Математика • считать в пределах 10 (количественный счет), отвечать на вопрос «сколько всего»   • знать последовательность дней недели, связывать с порядковым счетом  • уметь называть числа в пределах 10 в прямом и обратном порядке (от 5 до 9, от 8 до 4 и т.п.); • уметь называть число в пределах 10, предшествующее названному и следующее за ним; • понимать смысл знаков «+», «–», «=», «&gt;», «&lt;» и уметь сравнивать числа от 0 до 10 (2&lt;6, 9=9, 8&gt;3); • уметь обозначить количество предметов с помощью цифр; • уметь сравнить количество предметов в двух группах; • решать и составлять простые задачи на сложение и вычитание в пределах 10; • знать названия геометрических фигур (круг, квадрат, треугольник, прямоугольник, овал, ромб); • уметь сравнивать предметы по размеру, форме, цвету и группировать их по этому признаку; •    ориентироваться в понятиях «лево-право-вверху-внизу», «перед»,  «между», «за» на листе бумаге в клетку и в пространстве.   </vt:lpstr>
      <vt:lpstr>         Изобразительная деятельность     Рисование • ориентироваться на листе бумаги  • Использовать различные цвета и оттенки для создания выразительных образов  • Рисовать по представлению и с натуры овощи, фрукты, игрушки, передавая их форму и строение  • Располагать изображения на всем листе, на одной линии и на широкой полосе создавать узоры по мотивам народного декоративно-прикладного искусства, используя точки, круги, завиток, волнистые линии, травку, цветы    </vt:lpstr>
      <vt:lpstr>Лепка   • Лепить предметы, состоящие из нескольких частей  • Использовать приёмы соединения частей прижимания и примазывания  • Владеть навыком округлого раскатывания  • Владеть навыком рационального деление пластилина  • Использовать в работе стеку  • Умение передавать в лепке движения  • Владение навыков аккуратной работы с глиной и пластилином.  </vt:lpstr>
      <vt:lpstr>Аппликация   • Правильно держать ножницы и действовать ими  • Сочетать способ вырезания с обрыванием для создания выразительно  образа  • Использовать приемы симметричного вырезания из бумаги, сложенной вдвое и гармошкой  • Составлять узоры из растительных и геометрических форм на полосе, квадрате, круге, чередовать их по цвету, форме, величине и последовательно наклеивать   </vt:lpstr>
      <vt:lpstr>Конструирование   • учить анализировать образец постройки: выделять основные части и различать их по величине и форме  • планировать этапы создания собственной постройки  • создавать постройки по рисунку  • работать коллективно   конструирование из бумаги  • Владение навыком сгибания бумаги  • Проглаживание пальцем места сгиба  • Умение использования чертежей  • Знание терминов: сгиб, пунктир, штриховка     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и показатели развития детей 5 – 6 лет..</dc:title>
  <dc:creator>Илья Трунев</dc:creator>
  <cp:lastModifiedBy>fedor</cp:lastModifiedBy>
  <cp:revision>28</cp:revision>
  <dcterms:created xsi:type="dcterms:W3CDTF">2017-09-11T10:12:26Z</dcterms:created>
  <dcterms:modified xsi:type="dcterms:W3CDTF">2017-09-12T14:35:19Z</dcterms:modified>
</cp:coreProperties>
</file>